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47" autoAdjust="0"/>
    <p:restoredTop sz="94660"/>
  </p:normalViewPr>
  <p:slideViewPr>
    <p:cSldViewPr snapToGrid="0">
      <p:cViewPr varScale="1">
        <p:scale>
          <a:sx n="80" d="100"/>
          <a:sy n="80" d="100"/>
        </p:scale>
        <p:origin x="114" y="2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FF4F68-80B4-4C6A-BD95-DB429D83F0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6009743-2260-4AF2-9BC8-A823782479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C44D60-2554-4DAE-A600-B41E108AB0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46B6E-2036-44C2-8A42-D6094315ED0F}" type="datetimeFigureOut">
              <a:rPr lang="en-US" smtClean="0"/>
              <a:t>12/5/2022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2DB16-F929-48F1-A160-45F1192EE1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477859-B9D5-44D1-A432-10E0A7AF2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CBDD7-7183-4A52-8A3D-EC5C128E68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5895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2A3C5C-461F-4A52-8A58-AC4B6C27D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D49CE04-5EF0-470A-95D7-D190A36D80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EE850B-055D-4286-A6F8-BFB27283A5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46B6E-2036-44C2-8A42-D6094315ED0F}" type="datetimeFigureOut">
              <a:rPr lang="en-US" smtClean="0"/>
              <a:t>12/5/2022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A4B91E-9856-4084-AE28-7CBEFA7C14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AF4400-4133-444F-9F65-71E491AE1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CBDD7-7183-4A52-8A3D-EC5C128E68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1475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FBCE2FC-D4AE-4B22-9E25-2B9F60DFDA0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846E5BE-A08E-414F-870E-C892B9B123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A285F1-2465-47A8-953D-130576A1AF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46B6E-2036-44C2-8A42-D6094315ED0F}" type="datetimeFigureOut">
              <a:rPr lang="en-US" smtClean="0"/>
              <a:t>12/5/2022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F59A27-DE46-464E-8A67-5D4FBE2CBE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6C71BD-FBE6-4061-8663-E272E68DD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CBDD7-7183-4A52-8A3D-EC5C128E68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418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F3218-508D-44DB-BB60-A76842277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2513EC-3F72-4537-89DF-E08AB54884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874478-09AF-4D5C-AE8B-10AFCDF0BB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46B6E-2036-44C2-8A42-D6094315ED0F}" type="datetimeFigureOut">
              <a:rPr lang="en-US" smtClean="0"/>
              <a:t>12/5/2022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D68C98-800A-4EF4-AF59-CE65F9CF15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8C5A16-83DB-4274-910D-EE2B69477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CBDD7-7183-4A52-8A3D-EC5C128E68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9962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515CB7-DFD0-4B44-97B9-14C94EAA6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4986FE-4245-4199-B5E9-3EC6B6AAA0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B76C42-386B-4CC4-94F2-3CB5D299A1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46B6E-2036-44C2-8A42-D6094315ED0F}" type="datetimeFigureOut">
              <a:rPr lang="en-US" smtClean="0"/>
              <a:t>12/5/2022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D002E3-1AE3-4F99-90C1-2DDA598E8A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85EA53-A460-4E85-8CAA-CCF0B3788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CBDD7-7183-4A52-8A3D-EC5C128E68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164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2DEB4F-07DD-4146-BEB8-DC11CE3A2F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701349-A0AA-4E29-8F37-55D5B4B9F18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537B70-9BF3-4A28-BD03-7548554E48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598F28-3A77-460D-B79D-457FF0A86E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46B6E-2036-44C2-8A42-D6094315ED0F}" type="datetimeFigureOut">
              <a:rPr lang="en-US" smtClean="0"/>
              <a:t>12/5/2022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30369B-11D0-4AD7-91E7-82E4C3E876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E2E097-0768-4568-921A-FEAA4F02B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CBDD7-7183-4A52-8A3D-EC5C128E68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8078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FFE19A-BF07-4DEB-A144-2CD22C09BE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31BBF8-EC5A-4DFA-AFEE-EDC3237A67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9479A2-E03D-4FAD-8B68-33D3DF580E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6341929-9753-49B0-9383-16327E0B90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3B30CF5-4AAD-4133-9ED2-9A1B6871E7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196E5DF-175F-4037-B171-A714F7030E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46B6E-2036-44C2-8A42-D6094315ED0F}" type="datetimeFigureOut">
              <a:rPr lang="en-US" smtClean="0"/>
              <a:t>12/5/2022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CEB6D9F-24ED-4671-B138-CDAE23FD8F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185F0AD-A752-4A2F-A28B-1E101CAB14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CBDD7-7183-4A52-8A3D-EC5C128E68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0265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95226-7F3D-43FC-AFBC-09746993A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B4ADBE-0B01-4F14-9E18-D1E23D2B2D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46B6E-2036-44C2-8A42-D6094315ED0F}" type="datetimeFigureOut">
              <a:rPr lang="en-US" smtClean="0"/>
              <a:t>12/5/2022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8C94E8-447D-445A-AD15-958E666855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327392-F1C1-451B-8C74-762C92EF4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CBDD7-7183-4A52-8A3D-EC5C128E68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7916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BE8FE03-F352-46F5-AD75-12ED28F457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46B6E-2036-44C2-8A42-D6094315ED0F}" type="datetimeFigureOut">
              <a:rPr lang="en-US" smtClean="0"/>
              <a:t>12/5/2022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37A7BB3-26A0-48D3-94F2-21861E3739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22FB77-EB59-406D-9409-621A25994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CBDD7-7183-4A52-8A3D-EC5C128E68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0173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D85531-EB69-4BDB-8B79-E787D8BA7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4570EF-DE07-4BC9-ADEF-6E5FC82464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CE6A74-6136-49FC-A6DD-C2856636E8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84E3DD-8E16-40BB-8DA4-B7598C56E8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46B6E-2036-44C2-8A42-D6094315ED0F}" type="datetimeFigureOut">
              <a:rPr lang="en-US" smtClean="0"/>
              <a:t>12/5/2022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3C128B-1BCF-48B8-B7C1-536F6BC3C5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04BF43-0E6D-4D79-B7D3-B6D62BC23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CBDD7-7183-4A52-8A3D-EC5C128E68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4600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D922E7-F188-4784-8B3F-93A0301840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999BCE2-CC67-4E78-B6BE-0FF3B99C177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680891-0EBC-47BB-AB04-02B9E20BB9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4E11AB-0B6F-4D3C-BA6E-6D1044DDAA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46B6E-2036-44C2-8A42-D6094315ED0F}" type="datetimeFigureOut">
              <a:rPr lang="en-US" smtClean="0"/>
              <a:t>12/5/2022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C29E13-AF48-442B-9016-E298816D5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FBFE4C-12EC-4E54-9E10-1B1BF5D55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CBDD7-7183-4A52-8A3D-EC5C128E68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9708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5A4C209-16DA-45E9-98BD-F2062CC431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8ADF6B-1621-4146-9070-D4FBB444D2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B901A3-ACD3-458B-AF25-81476F9E195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B46B6E-2036-44C2-8A42-D6094315ED0F}" type="datetimeFigureOut">
              <a:rPr lang="en-US" smtClean="0"/>
              <a:t>12/5/2022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28F2D5-6CF5-481B-AD1E-59ADDC73E7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566ABC-A8FF-4DF4-AB10-BDC80B171F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1CBDD7-7183-4A52-8A3D-EC5C128E68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751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34F1179-B481-4F9E-BCA3-AFB972070F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E04B5EB-F158-4507-90DD-BD23620C7C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840BBD-C685-45C3-81A5-313833FAB6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5241" y="1008993"/>
            <a:ext cx="7582033" cy="3542045"/>
          </a:xfrm>
        </p:spPr>
        <p:txBody>
          <a:bodyPr anchor="b">
            <a:normAutofit/>
          </a:bodyPr>
          <a:lstStyle/>
          <a:p>
            <a:pPr algn="l"/>
            <a:r>
              <a:rPr lang="en-GB" sz="4600" dirty="0"/>
              <a:t>Final Thesis Chapter:</a:t>
            </a:r>
            <a:br>
              <a:rPr lang="en-GB" sz="4600" dirty="0"/>
            </a:br>
            <a:r>
              <a:rPr lang="en-GB" sz="4600" dirty="0"/>
              <a:t>Measuring changes in the urban environment using imagery and association w/ demographics changes</a:t>
            </a:r>
            <a:endParaRPr lang="en-US" sz="46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EECD01-32AA-4546-8716-EFC0F733CB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85241" y="4582814"/>
            <a:ext cx="7132335" cy="1312657"/>
          </a:xfrm>
        </p:spPr>
        <p:txBody>
          <a:bodyPr anchor="t">
            <a:normAutofit/>
          </a:bodyPr>
          <a:lstStyle/>
          <a:p>
            <a:pPr algn="l"/>
            <a:r>
              <a:rPr lang="en-GB" dirty="0"/>
              <a:t>Research plan for the next 2-3 months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66012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56F611-DFAE-4173-88FF-99D9CEFBDE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1. Unsupervised Clustering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F49AAE-EB73-4A40-941A-E682E49868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392" y="1430473"/>
            <a:ext cx="7328228" cy="24532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13659EC-2129-4B73-B0F1-6484F3A954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1089" y="3342149"/>
            <a:ext cx="2826760" cy="31507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E110F98-2A05-4D45-A96A-18AA3FFF62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703662"/>
            <a:ext cx="2918947" cy="21543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B744D0B-37B1-4DFB-BDE5-1208EF65EE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52672" y="4703662"/>
            <a:ext cx="2826760" cy="2154338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190F901-7A70-42A9-A01B-705D4DAC2AEE}"/>
              </a:ext>
            </a:extLst>
          </p:cNvPr>
          <p:cNvCxnSpPr/>
          <p:nvPr/>
        </p:nvCxnSpPr>
        <p:spPr>
          <a:xfrm>
            <a:off x="7620620" y="3623553"/>
            <a:ext cx="914218" cy="49124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49837BE-D0FD-401D-9BEB-19CACA265099}"/>
              </a:ext>
            </a:extLst>
          </p:cNvPr>
          <p:cNvCxnSpPr>
            <a:cxnSpLocks/>
          </p:cNvCxnSpPr>
          <p:nvPr/>
        </p:nvCxnSpPr>
        <p:spPr>
          <a:xfrm flipV="1">
            <a:off x="7620620" y="2009274"/>
            <a:ext cx="729296" cy="64784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Picture 14" descr="Chart&#10;&#10;Description automatically generated">
            <a:extLst>
              <a:ext uri="{FF2B5EF4-FFF2-40B4-BE49-F238E27FC236}">
                <a16:creationId xmlns:a16="http://schemas.microsoft.com/office/drawing/2014/main" id="{53CB364E-3467-4880-BF53-06BE4713939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0696" y="135534"/>
            <a:ext cx="2643104" cy="3110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1329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0646D-7182-43CE-808B-3D9DFA17F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2. Perceptions</a:t>
            </a:r>
            <a:endParaRPr lang="en-US" dirty="0"/>
          </a:p>
        </p:txBody>
      </p:sp>
      <p:pic>
        <p:nvPicPr>
          <p:cNvPr id="5" name="Content Placeholder 4" descr="Map&#10;&#10;Description automatically generated">
            <a:extLst>
              <a:ext uri="{FF2B5EF4-FFF2-40B4-BE49-F238E27FC236}">
                <a16:creationId xmlns:a16="http://schemas.microsoft.com/office/drawing/2014/main" id="{364770A6-8E7F-4CA4-B325-02A33C22E5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0688"/>
            <a:ext cx="6153283" cy="4351338"/>
          </a:xfrm>
        </p:spPr>
      </p:pic>
      <p:pic>
        <p:nvPicPr>
          <p:cNvPr id="7" name="Picture 6" descr="Map&#10;&#10;Description automatically generated">
            <a:extLst>
              <a:ext uri="{FF2B5EF4-FFF2-40B4-BE49-F238E27FC236}">
                <a16:creationId xmlns:a16="http://schemas.microsoft.com/office/drawing/2014/main" id="{E9A4EFEA-8ED3-44F9-BF0D-5F0B8D7E14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9121" y="1690688"/>
            <a:ext cx="615328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1965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9FAFE-A751-4263-936F-6D9BCEB73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3. Temporal Analysis</a:t>
            </a:r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C61D8471-BDCD-4B06-BEF9-891BE92E6B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0082726"/>
              </p:ext>
            </p:extLst>
          </p:nvPr>
        </p:nvGraphicFramePr>
        <p:xfrm>
          <a:off x="1346202" y="1995739"/>
          <a:ext cx="3538619" cy="224856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010242">
                  <a:extLst>
                    <a:ext uri="{9D8B030D-6E8A-4147-A177-3AD203B41FA5}">
                      <a16:colId xmlns:a16="http://schemas.microsoft.com/office/drawing/2014/main" val="3500421538"/>
                    </a:ext>
                  </a:extLst>
                </a:gridCol>
                <a:gridCol w="1145865">
                  <a:extLst>
                    <a:ext uri="{9D8B030D-6E8A-4147-A177-3AD203B41FA5}">
                      <a16:colId xmlns:a16="http://schemas.microsoft.com/office/drawing/2014/main" val="157938832"/>
                    </a:ext>
                  </a:extLst>
                </a:gridCol>
                <a:gridCol w="1382512">
                  <a:extLst>
                    <a:ext uri="{9D8B030D-6E8A-4147-A177-3AD203B41FA5}">
                      <a16:colId xmlns:a16="http://schemas.microsoft.com/office/drawing/2014/main" val="162917283"/>
                    </a:ext>
                  </a:extLst>
                </a:gridCol>
              </a:tblGrid>
              <a:tr h="402122">
                <a:tc>
                  <a:txBody>
                    <a:bodyPr/>
                    <a:lstStyle/>
                    <a:p>
                      <a:r>
                        <a:rPr lang="en-GB" dirty="0"/>
                        <a:t>2011 OA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 Cluster %’s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6 Perception Scores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9925585"/>
                  </a:ext>
                </a:extLst>
              </a:tr>
              <a:tr h="402122"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ü"/>
                      </a:pPr>
                      <a:r>
                        <a:rPr lang="en-GB" dirty="0"/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Running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8183844"/>
                  </a:ext>
                </a:extLst>
              </a:tr>
              <a:tr h="402122">
                <a:tc>
                  <a:txBody>
                    <a:bodyPr/>
                    <a:lstStyle/>
                    <a:p>
                      <a:r>
                        <a:rPr lang="en-GB" dirty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ü"/>
                      </a:pPr>
                      <a:r>
                        <a:rPr lang="en-GB" dirty="0"/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Running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9532195"/>
                  </a:ext>
                </a:extLst>
              </a:tr>
              <a:tr h="402122">
                <a:tc>
                  <a:txBody>
                    <a:bodyPr/>
                    <a:lstStyle/>
                    <a:p>
                      <a:r>
                        <a:rPr lang="en-GB" dirty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ü"/>
                      </a:pPr>
                      <a:r>
                        <a:rPr lang="en-GB" dirty="0"/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Running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889095"/>
                  </a:ext>
                </a:extLst>
              </a:tr>
              <a:tr h="402122">
                <a:tc>
                  <a:txBody>
                    <a:bodyPr/>
                    <a:lstStyle/>
                    <a:p>
                      <a:r>
                        <a:rPr lang="en-GB" dirty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ü"/>
                      </a:pPr>
                      <a:r>
                        <a:rPr lang="en-GB" dirty="0"/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Running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9880078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8F5D7FB-FB21-43B3-BD94-F31916305A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9255710"/>
              </p:ext>
            </p:extLst>
          </p:nvPr>
        </p:nvGraphicFramePr>
        <p:xfrm>
          <a:off x="1346202" y="4482265"/>
          <a:ext cx="3538619" cy="224856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010242">
                  <a:extLst>
                    <a:ext uri="{9D8B030D-6E8A-4147-A177-3AD203B41FA5}">
                      <a16:colId xmlns:a16="http://schemas.microsoft.com/office/drawing/2014/main" val="3500421538"/>
                    </a:ext>
                  </a:extLst>
                </a:gridCol>
                <a:gridCol w="1145865">
                  <a:extLst>
                    <a:ext uri="{9D8B030D-6E8A-4147-A177-3AD203B41FA5}">
                      <a16:colId xmlns:a16="http://schemas.microsoft.com/office/drawing/2014/main" val="157938832"/>
                    </a:ext>
                  </a:extLst>
                </a:gridCol>
                <a:gridCol w="1382512">
                  <a:extLst>
                    <a:ext uri="{9D8B030D-6E8A-4147-A177-3AD203B41FA5}">
                      <a16:colId xmlns:a16="http://schemas.microsoft.com/office/drawing/2014/main" val="162917283"/>
                    </a:ext>
                  </a:extLst>
                </a:gridCol>
              </a:tblGrid>
              <a:tr h="402122">
                <a:tc>
                  <a:txBody>
                    <a:bodyPr/>
                    <a:lstStyle/>
                    <a:p>
                      <a:r>
                        <a:rPr lang="en-GB" dirty="0"/>
                        <a:t>2021 OA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 Cluster %’s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6 Perception Scores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9925585"/>
                  </a:ext>
                </a:extLst>
              </a:tr>
              <a:tr h="402122"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ü"/>
                      </a:pPr>
                      <a:r>
                        <a:rPr lang="en-GB" dirty="0"/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Running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8183844"/>
                  </a:ext>
                </a:extLst>
              </a:tr>
              <a:tr h="402122">
                <a:tc>
                  <a:txBody>
                    <a:bodyPr/>
                    <a:lstStyle/>
                    <a:p>
                      <a:r>
                        <a:rPr lang="en-GB" dirty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ü"/>
                      </a:pPr>
                      <a:r>
                        <a:rPr lang="en-GB" dirty="0"/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Running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9532195"/>
                  </a:ext>
                </a:extLst>
              </a:tr>
              <a:tr h="402122">
                <a:tc>
                  <a:txBody>
                    <a:bodyPr/>
                    <a:lstStyle/>
                    <a:p>
                      <a:r>
                        <a:rPr lang="en-GB" dirty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ü"/>
                      </a:pPr>
                      <a:r>
                        <a:rPr lang="en-GB" dirty="0"/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Running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889095"/>
                  </a:ext>
                </a:extLst>
              </a:tr>
              <a:tr h="402122">
                <a:tc>
                  <a:txBody>
                    <a:bodyPr/>
                    <a:lstStyle/>
                    <a:p>
                      <a:r>
                        <a:rPr lang="en-GB" dirty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ü"/>
                      </a:pPr>
                      <a:r>
                        <a:rPr lang="en-GB" dirty="0"/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Running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9880078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B37FE0A1-90B6-4FED-92A4-C7DBE86CE6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4766502"/>
              </p:ext>
            </p:extLst>
          </p:nvPr>
        </p:nvGraphicFramePr>
        <p:xfrm>
          <a:off x="5781844" y="1995739"/>
          <a:ext cx="5263146" cy="201061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128654">
                  <a:extLst>
                    <a:ext uri="{9D8B030D-6E8A-4147-A177-3AD203B41FA5}">
                      <a16:colId xmlns:a16="http://schemas.microsoft.com/office/drawing/2014/main" val="3500421538"/>
                    </a:ext>
                  </a:extLst>
                </a:gridCol>
                <a:gridCol w="1030344">
                  <a:extLst>
                    <a:ext uri="{9D8B030D-6E8A-4147-A177-3AD203B41FA5}">
                      <a16:colId xmlns:a16="http://schemas.microsoft.com/office/drawing/2014/main" val="157938832"/>
                    </a:ext>
                  </a:extLst>
                </a:gridCol>
                <a:gridCol w="1696453">
                  <a:extLst>
                    <a:ext uri="{9D8B030D-6E8A-4147-A177-3AD203B41FA5}">
                      <a16:colId xmlns:a16="http://schemas.microsoft.com/office/drawing/2014/main" val="162917283"/>
                    </a:ext>
                  </a:extLst>
                </a:gridCol>
                <a:gridCol w="1407695">
                  <a:extLst>
                    <a:ext uri="{9D8B030D-6E8A-4147-A177-3AD203B41FA5}">
                      <a16:colId xmlns:a16="http://schemas.microsoft.com/office/drawing/2014/main" val="733836155"/>
                    </a:ext>
                  </a:extLst>
                </a:gridCol>
              </a:tblGrid>
              <a:tr h="402122">
                <a:tc>
                  <a:txBody>
                    <a:bodyPr/>
                    <a:lstStyle/>
                    <a:p>
                      <a:r>
                        <a:rPr lang="en-GB" dirty="0"/>
                        <a:t>2011 OA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Census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CRDC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House Prices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9925585"/>
                  </a:ext>
                </a:extLst>
              </a:tr>
              <a:tr h="402122"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Available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Access Granted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8183844"/>
                  </a:ext>
                </a:extLst>
              </a:tr>
              <a:tr h="402122">
                <a:tc>
                  <a:txBody>
                    <a:bodyPr/>
                    <a:lstStyle/>
                    <a:p>
                      <a:r>
                        <a:rPr lang="en-GB" dirty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Available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Access Granted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9532195"/>
                  </a:ext>
                </a:extLst>
              </a:tr>
              <a:tr h="402122">
                <a:tc>
                  <a:txBody>
                    <a:bodyPr/>
                    <a:lstStyle/>
                    <a:p>
                      <a:r>
                        <a:rPr lang="en-GB" dirty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Available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Access Granted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889095"/>
                  </a:ext>
                </a:extLst>
              </a:tr>
              <a:tr h="402122">
                <a:tc>
                  <a:txBody>
                    <a:bodyPr/>
                    <a:lstStyle/>
                    <a:p>
                      <a:r>
                        <a:rPr lang="en-GB" dirty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Available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Access Granted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9880078"/>
                  </a:ext>
                </a:extLst>
              </a:tr>
            </a:tbl>
          </a:graphicData>
        </a:graphic>
      </p:graphicFrame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4AFA252A-0611-424A-AAB2-801E2346ED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6397809"/>
              </p:ext>
            </p:extLst>
          </p:nvPr>
        </p:nvGraphicFramePr>
        <p:xfrm>
          <a:off x="5781844" y="4482265"/>
          <a:ext cx="5263147" cy="201061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100219">
                  <a:extLst>
                    <a:ext uri="{9D8B030D-6E8A-4147-A177-3AD203B41FA5}">
                      <a16:colId xmlns:a16="http://schemas.microsoft.com/office/drawing/2014/main" val="3500421538"/>
                    </a:ext>
                  </a:extLst>
                </a:gridCol>
                <a:gridCol w="1070811">
                  <a:extLst>
                    <a:ext uri="{9D8B030D-6E8A-4147-A177-3AD203B41FA5}">
                      <a16:colId xmlns:a16="http://schemas.microsoft.com/office/drawing/2014/main" val="157938832"/>
                    </a:ext>
                  </a:extLst>
                </a:gridCol>
                <a:gridCol w="1672389">
                  <a:extLst>
                    <a:ext uri="{9D8B030D-6E8A-4147-A177-3AD203B41FA5}">
                      <a16:colId xmlns:a16="http://schemas.microsoft.com/office/drawing/2014/main" val="162917283"/>
                    </a:ext>
                  </a:extLst>
                </a:gridCol>
                <a:gridCol w="1419728">
                  <a:extLst>
                    <a:ext uri="{9D8B030D-6E8A-4147-A177-3AD203B41FA5}">
                      <a16:colId xmlns:a16="http://schemas.microsoft.com/office/drawing/2014/main" val="733836155"/>
                    </a:ext>
                  </a:extLst>
                </a:gridCol>
              </a:tblGrid>
              <a:tr h="402122">
                <a:tc>
                  <a:txBody>
                    <a:bodyPr/>
                    <a:lstStyle/>
                    <a:p>
                      <a:r>
                        <a:rPr lang="en-GB" dirty="0"/>
                        <a:t>2021 OA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Census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CRDC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House Prices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9925585"/>
                  </a:ext>
                </a:extLst>
              </a:tr>
              <a:tr h="402122"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Available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Access Granted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8183844"/>
                  </a:ext>
                </a:extLst>
              </a:tr>
              <a:tr h="402122">
                <a:tc>
                  <a:txBody>
                    <a:bodyPr/>
                    <a:lstStyle/>
                    <a:p>
                      <a:r>
                        <a:rPr lang="en-GB" dirty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Available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Access Granted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9532195"/>
                  </a:ext>
                </a:extLst>
              </a:tr>
              <a:tr h="402122">
                <a:tc>
                  <a:txBody>
                    <a:bodyPr/>
                    <a:lstStyle/>
                    <a:p>
                      <a:r>
                        <a:rPr lang="en-GB" dirty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Available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Access Granted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889095"/>
                  </a:ext>
                </a:extLst>
              </a:tr>
              <a:tr h="402122">
                <a:tc>
                  <a:txBody>
                    <a:bodyPr/>
                    <a:lstStyle/>
                    <a:p>
                      <a:r>
                        <a:rPr lang="en-GB" dirty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Available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Access Granted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9880078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502461CF-1210-42CC-8E23-5D8D0DF59097}"/>
              </a:ext>
            </a:extLst>
          </p:cNvPr>
          <p:cNvSpPr txBox="1"/>
          <p:nvPr/>
        </p:nvSpPr>
        <p:spPr>
          <a:xfrm>
            <a:off x="2883903" y="1440335"/>
            <a:ext cx="463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y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32848C-52AA-4C5E-A479-689B70ECF6C8}"/>
              </a:ext>
            </a:extLst>
          </p:cNvPr>
          <p:cNvSpPr txBox="1"/>
          <p:nvPr/>
        </p:nvSpPr>
        <p:spPr>
          <a:xfrm>
            <a:off x="8391694" y="1440335"/>
            <a:ext cx="463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86309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46B0CD-3F45-4ED6-8BB1-1E4C2ABD2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624137" cy="1325563"/>
          </a:xfrm>
        </p:spPr>
        <p:txBody>
          <a:bodyPr/>
          <a:lstStyle/>
          <a:p>
            <a:r>
              <a:rPr lang="en-GB" dirty="0"/>
              <a:t>3.1 Exploratory</a:t>
            </a:r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8DB3232-4081-460E-B860-92D50A2D4DE9}"/>
              </a:ext>
            </a:extLst>
          </p:cNvPr>
          <p:cNvCxnSpPr/>
          <p:nvPr/>
        </p:nvCxnSpPr>
        <p:spPr>
          <a:xfrm flipV="1">
            <a:off x="1612232" y="1888958"/>
            <a:ext cx="0" cy="35132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A96ADE3-1215-43AC-8DF4-250A80283C89}"/>
              </a:ext>
            </a:extLst>
          </p:cNvPr>
          <p:cNvCxnSpPr>
            <a:cxnSpLocks/>
          </p:cNvCxnSpPr>
          <p:nvPr/>
        </p:nvCxnSpPr>
        <p:spPr>
          <a:xfrm flipV="1">
            <a:off x="1612232" y="5390147"/>
            <a:ext cx="3416968" cy="120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126631F-C42C-4910-9ABB-A99B22FE5860}"/>
              </a:ext>
            </a:extLst>
          </p:cNvPr>
          <p:cNvSpPr txBox="1"/>
          <p:nvPr/>
        </p:nvSpPr>
        <p:spPr>
          <a:xfrm>
            <a:off x="1810752" y="5442464"/>
            <a:ext cx="1070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2011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6F14CA-6EE6-4098-B952-007EB9596501}"/>
              </a:ext>
            </a:extLst>
          </p:cNvPr>
          <p:cNvSpPr txBox="1"/>
          <p:nvPr/>
        </p:nvSpPr>
        <p:spPr>
          <a:xfrm>
            <a:off x="4188995" y="5442464"/>
            <a:ext cx="1070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2021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69E81F-F5E8-42BE-ADD2-87154CD04709}"/>
              </a:ext>
            </a:extLst>
          </p:cNvPr>
          <p:cNvSpPr txBox="1"/>
          <p:nvPr/>
        </p:nvSpPr>
        <p:spPr>
          <a:xfrm>
            <a:off x="1245269" y="1738814"/>
            <a:ext cx="463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y</a:t>
            </a:r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8DC0801-E04D-4541-A15E-54D34625BFC7}"/>
              </a:ext>
            </a:extLst>
          </p:cNvPr>
          <p:cNvCxnSpPr/>
          <p:nvPr/>
        </p:nvCxnSpPr>
        <p:spPr>
          <a:xfrm flipV="1">
            <a:off x="2141621" y="2743200"/>
            <a:ext cx="2514600" cy="1335505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E2297DD-7113-4CF4-94ED-5D46AB027BDE}"/>
              </a:ext>
            </a:extLst>
          </p:cNvPr>
          <p:cNvCxnSpPr/>
          <p:nvPr/>
        </p:nvCxnSpPr>
        <p:spPr>
          <a:xfrm flipV="1">
            <a:off x="2141622" y="4235116"/>
            <a:ext cx="2514598" cy="2045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BD20DF5-18F8-4F17-9A81-F13548873D7B}"/>
              </a:ext>
            </a:extLst>
          </p:cNvPr>
          <p:cNvCxnSpPr/>
          <p:nvPr/>
        </p:nvCxnSpPr>
        <p:spPr>
          <a:xfrm>
            <a:off x="2141620" y="4764505"/>
            <a:ext cx="2514599" cy="336884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0" name="Title 1">
            <a:extLst>
              <a:ext uri="{FF2B5EF4-FFF2-40B4-BE49-F238E27FC236}">
                <a16:creationId xmlns:a16="http://schemas.microsoft.com/office/drawing/2014/main" id="{F23B49F6-797E-4744-9B49-054E8D780F38}"/>
              </a:ext>
            </a:extLst>
          </p:cNvPr>
          <p:cNvSpPr txBox="1">
            <a:spLocks/>
          </p:cNvSpPr>
          <p:nvPr/>
        </p:nvSpPr>
        <p:spPr>
          <a:xfrm>
            <a:off x="6729663" y="365124"/>
            <a:ext cx="462413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3.2 Associations </a:t>
            </a:r>
            <a:endParaRPr lang="en-US" dirty="0"/>
          </a:p>
        </p:txBody>
      </p:sp>
      <p:pic>
        <p:nvPicPr>
          <p:cNvPr id="21" name="Content Placeholder 4" descr="Map&#10;&#10;Description automatically generated">
            <a:extLst>
              <a:ext uri="{FF2B5EF4-FFF2-40B4-BE49-F238E27FC236}">
                <a16:creationId xmlns:a16="http://schemas.microsoft.com/office/drawing/2014/main" id="{837C232C-2C5A-4831-831F-CEA17A7C43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0972" y="3060987"/>
            <a:ext cx="1369273" cy="968291"/>
          </a:xfr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E07B64A-D65D-4ED5-9374-EE954F35510B}"/>
              </a:ext>
            </a:extLst>
          </p:cNvPr>
          <p:cNvSpPr txBox="1"/>
          <p:nvPr/>
        </p:nvSpPr>
        <p:spPr>
          <a:xfrm>
            <a:off x="1245269" y="1409769"/>
            <a:ext cx="463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x?</a:t>
            </a:r>
            <a:endParaRPr lang="en-US"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0CB2434-1E7D-4452-A22D-9DA8DEE764E0}"/>
              </a:ext>
            </a:extLst>
          </p:cNvPr>
          <p:cNvCxnSpPr/>
          <p:nvPr/>
        </p:nvCxnSpPr>
        <p:spPr>
          <a:xfrm flipV="1">
            <a:off x="6950243" y="1886608"/>
            <a:ext cx="0" cy="35132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86E9927-FB8F-4B69-93E2-D53E7F630F60}"/>
              </a:ext>
            </a:extLst>
          </p:cNvPr>
          <p:cNvCxnSpPr>
            <a:cxnSpLocks/>
          </p:cNvCxnSpPr>
          <p:nvPr/>
        </p:nvCxnSpPr>
        <p:spPr>
          <a:xfrm flipV="1">
            <a:off x="6950243" y="5387797"/>
            <a:ext cx="3416968" cy="120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1F8E9541-D640-4CEF-A157-CA2049073B3F}"/>
              </a:ext>
            </a:extLst>
          </p:cNvPr>
          <p:cNvSpPr txBox="1"/>
          <p:nvPr/>
        </p:nvSpPr>
        <p:spPr>
          <a:xfrm>
            <a:off x="10501564" y="5203131"/>
            <a:ext cx="463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%x</a:t>
            </a:r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B81C0B1-256F-4069-8E14-E4807B5FD1A9}"/>
              </a:ext>
            </a:extLst>
          </p:cNvPr>
          <p:cNvSpPr txBox="1"/>
          <p:nvPr/>
        </p:nvSpPr>
        <p:spPr>
          <a:xfrm>
            <a:off x="6608345" y="1594435"/>
            <a:ext cx="463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%y</a:t>
            </a:r>
            <a:endParaRPr lang="en-US" dirty="0"/>
          </a:p>
        </p:txBody>
      </p:sp>
      <p:sp>
        <p:nvSpPr>
          <p:cNvPr id="27" name="Multiplication Sign 26">
            <a:extLst>
              <a:ext uri="{FF2B5EF4-FFF2-40B4-BE49-F238E27FC236}">
                <a16:creationId xmlns:a16="http://schemas.microsoft.com/office/drawing/2014/main" id="{C9D5E520-991E-48C6-931F-2792ACA26622}"/>
              </a:ext>
            </a:extLst>
          </p:cNvPr>
          <p:cNvSpPr/>
          <p:nvPr/>
        </p:nvSpPr>
        <p:spPr>
          <a:xfrm>
            <a:off x="7230979" y="3545132"/>
            <a:ext cx="168442" cy="184657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Multiplication Sign 27">
            <a:extLst>
              <a:ext uri="{FF2B5EF4-FFF2-40B4-BE49-F238E27FC236}">
                <a16:creationId xmlns:a16="http://schemas.microsoft.com/office/drawing/2014/main" id="{AFBC45FD-472C-4596-A1A3-6D5BA46E035D}"/>
              </a:ext>
            </a:extLst>
          </p:cNvPr>
          <p:cNvSpPr/>
          <p:nvPr/>
        </p:nvSpPr>
        <p:spPr>
          <a:xfrm>
            <a:off x="7946021" y="3226295"/>
            <a:ext cx="168442" cy="184657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Multiplication Sign 28">
            <a:extLst>
              <a:ext uri="{FF2B5EF4-FFF2-40B4-BE49-F238E27FC236}">
                <a16:creationId xmlns:a16="http://schemas.microsoft.com/office/drawing/2014/main" id="{16BC7FC6-CC89-4647-921B-A51DE2383989}"/>
              </a:ext>
            </a:extLst>
          </p:cNvPr>
          <p:cNvSpPr/>
          <p:nvPr/>
        </p:nvSpPr>
        <p:spPr>
          <a:xfrm>
            <a:off x="9075824" y="2531462"/>
            <a:ext cx="168442" cy="184657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Multiplication Sign 29">
            <a:extLst>
              <a:ext uri="{FF2B5EF4-FFF2-40B4-BE49-F238E27FC236}">
                <a16:creationId xmlns:a16="http://schemas.microsoft.com/office/drawing/2014/main" id="{EFBEB1E5-1EC0-4AFB-A31F-D3719BA5D855}"/>
              </a:ext>
            </a:extLst>
          </p:cNvPr>
          <p:cNvSpPr/>
          <p:nvPr/>
        </p:nvSpPr>
        <p:spPr>
          <a:xfrm>
            <a:off x="10094498" y="2273833"/>
            <a:ext cx="168442" cy="184657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Multiplication Sign 30">
            <a:extLst>
              <a:ext uri="{FF2B5EF4-FFF2-40B4-BE49-F238E27FC236}">
                <a16:creationId xmlns:a16="http://schemas.microsoft.com/office/drawing/2014/main" id="{4C3A0358-496A-4A4C-BD71-EE2298244C28}"/>
              </a:ext>
            </a:extLst>
          </p:cNvPr>
          <p:cNvSpPr/>
          <p:nvPr/>
        </p:nvSpPr>
        <p:spPr>
          <a:xfrm>
            <a:off x="8702845" y="3410952"/>
            <a:ext cx="168442" cy="184657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1252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</TotalTime>
  <Words>138</Words>
  <Application>Microsoft Office PowerPoint</Application>
  <PresentationFormat>Widescreen</PresentationFormat>
  <Paragraphs>77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Calibri</vt:lpstr>
      <vt:lpstr>Calibri Light</vt:lpstr>
      <vt:lpstr>Wingdings</vt:lpstr>
      <vt:lpstr>Office Theme</vt:lpstr>
      <vt:lpstr>Final Thesis Chapter: Measuring changes in the urban environment using imagery and association w/ demographics changes</vt:lpstr>
      <vt:lpstr>1. Unsupervised Clustering</vt:lpstr>
      <vt:lpstr>2. Perceptions</vt:lpstr>
      <vt:lpstr>3. Temporal Analysis</vt:lpstr>
      <vt:lpstr>3.1 Exploratory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Final Thesis Chapter: Measuring changes in the urban environment using imagery and association w/ demographics changes</dc:title>
  <dc:creator>Muller, Emily S</dc:creator>
  <cp:lastModifiedBy>Muller, Emily S</cp:lastModifiedBy>
  <cp:revision>2</cp:revision>
  <dcterms:created xsi:type="dcterms:W3CDTF">2022-12-05T09:50:29Z</dcterms:created>
  <dcterms:modified xsi:type="dcterms:W3CDTF">2022-12-05T11:34:09Z</dcterms:modified>
</cp:coreProperties>
</file>